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7" r:id="rId3"/>
    <p:sldId id="267" r:id="rId4"/>
    <p:sldId id="268" r:id="rId5"/>
    <p:sldId id="260" r:id="rId6"/>
    <p:sldId id="261" r:id="rId7"/>
    <p:sldId id="279" r:id="rId8"/>
    <p:sldId id="280" r:id="rId9"/>
    <p:sldId id="281" r:id="rId10"/>
    <p:sldId id="269" r:id="rId11"/>
    <p:sldId id="262" r:id="rId12"/>
    <p:sldId id="284" r:id="rId13"/>
    <p:sldId id="285" r:id="rId14"/>
    <p:sldId id="286" r:id="rId15"/>
    <p:sldId id="287" r:id="rId16"/>
    <p:sldId id="288" r:id="rId17"/>
    <p:sldId id="291" r:id="rId18"/>
    <p:sldId id="290" r:id="rId19"/>
    <p:sldId id="292" r:id="rId20"/>
    <p:sldId id="263" r:id="rId21"/>
    <p:sldId id="270" r:id="rId22"/>
    <p:sldId id="271" r:id="rId23"/>
    <p:sldId id="272" r:id="rId24"/>
    <p:sldId id="273" r:id="rId25"/>
    <p:sldId id="274" r:id="rId26"/>
    <p:sldId id="278" r:id="rId27"/>
    <p:sldId id="275" r:id="rId28"/>
    <p:sldId id="277" r:id="rId29"/>
    <p:sldId id="265" r:id="rId30"/>
  </p:sldIdLst>
  <p:sldSz cx="18288000" cy="10287000"/>
  <p:notesSz cx="6858000" cy="9144000"/>
  <p:embeddedFontLst>
    <p:embeddedFont>
      <p:font typeface="DG Jory" panose="020B0604020202020204" charset="-78"/>
      <p:regular r:id="rId31"/>
    </p:embeddedFont>
    <p:embeddedFont>
      <p:font typeface="League Spartan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ashik.afroj98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arthexplorer.usgs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E01B50-0FE5-F94F-FAD2-8A3CADFEC892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1A592CC-0ECD-59F0-E673-284D13A99A81}"/>
              </a:ext>
            </a:extLst>
          </p:cNvPr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0E28D54-3833-6751-669C-F0A3884C54FC}"/>
              </a:ext>
            </a:extLst>
          </p:cNvPr>
          <p:cNvSpPr/>
          <p:nvPr/>
        </p:nvSpPr>
        <p:spPr>
          <a:xfrm>
            <a:off x="14607933" y="59261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BAF7C93-B8F3-00F7-FB7A-9FACE940ACD3}"/>
              </a:ext>
            </a:extLst>
          </p:cNvPr>
          <p:cNvSpPr/>
          <p:nvPr/>
        </p:nvSpPr>
        <p:spPr>
          <a:xfrm flipH="1" flipV="1">
            <a:off x="-3680067" y="-251105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F1DC33-3357-FDFE-CA38-18435FFEB8BE}"/>
              </a:ext>
            </a:extLst>
          </p:cNvPr>
          <p:cNvSpPr txBox="1"/>
          <p:nvPr/>
        </p:nvSpPr>
        <p:spPr>
          <a:xfrm>
            <a:off x="471009" y="3936002"/>
            <a:ext cx="1687830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400" b="1" dirty="0">
                <a:effectLst/>
                <a:latin typeface="DG Jory" panose="020B0604020202020204" charset="-78"/>
                <a:ea typeface="Calibri" panose="020F0502020204030204" pitchFamily="34" charset="0"/>
                <a:cs typeface="DG Jory" panose="020B0604020202020204" charset="-78"/>
              </a:rPr>
              <a:t>Earthquake Magnitude Prediction and Visualization Using Machine Learning: </a:t>
            </a:r>
            <a:r>
              <a:rPr lang="en-US" sz="4400" dirty="0">
                <a:effectLst/>
                <a:latin typeface="DG Jory" panose="020B0604020202020204" charset="-78"/>
                <a:ea typeface="Calibri" panose="020F0502020204030204" pitchFamily="34" charset="0"/>
                <a:cs typeface="DG Jory" panose="020B0604020202020204" charset="-78"/>
              </a:rPr>
              <a:t>A Comprehensive Analysis and Dashboard Implementation</a:t>
            </a:r>
            <a:endParaRPr lang="en-US" sz="16600" dirty="0">
              <a:solidFill>
                <a:srgbClr val="000000"/>
              </a:solidFill>
              <a:latin typeface="DG Jory" panose="020B0604020202020204" charset="-78"/>
              <a:ea typeface="DG Jory"/>
              <a:cs typeface="DG Jory" panose="020B0604020202020204" charset="-78"/>
              <a:sym typeface="DG Jory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0EE1104-5B91-40F8-FDCC-7436805B43A3}"/>
              </a:ext>
            </a:extLst>
          </p:cNvPr>
          <p:cNvSpPr txBox="1"/>
          <p:nvPr/>
        </p:nvSpPr>
        <p:spPr>
          <a:xfrm>
            <a:off x="3810000" y="2324100"/>
            <a:ext cx="10200318" cy="1215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2"/>
              </a:lnSpc>
            </a:pPr>
            <a:r>
              <a:rPr lang="en-US" sz="6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BB25D467-4A68-07BB-AE73-8BDE0093C2EE}"/>
              </a:ext>
            </a:extLst>
          </p:cNvPr>
          <p:cNvSpPr txBox="1"/>
          <p:nvPr/>
        </p:nvSpPr>
        <p:spPr>
          <a:xfrm>
            <a:off x="2395059" y="6408597"/>
            <a:ext cx="13030200" cy="2415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effectLst/>
                <a:latin typeface="DG Jory" panose="020B0604020202020204" charset="-78"/>
                <a:ea typeface="Calibri" panose="020F0502020204030204" pitchFamily="34" charset="0"/>
                <a:cs typeface="DG Jory" panose="020B0604020202020204" charset="-78"/>
              </a:rPr>
              <a:t>Presented by</a:t>
            </a:r>
            <a:r>
              <a:rPr lang="en-US" sz="3200" kern="100" dirty="0">
                <a:effectLst/>
                <a:latin typeface="DG Jory" panose="020B0604020202020204" charset="-78"/>
                <a:ea typeface="Calibri" panose="020F0502020204030204" pitchFamily="34" charset="0"/>
                <a:cs typeface="DG Jory" panose="020B0604020202020204" charset="-78"/>
              </a:rPr>
              <a:t>: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DG Jory" panose="020B0604020202020204" charset="-78"/>
                <a:ea typeface="Calibri" panose="020F0502020204030204" pitchFamily="34" charset="0"/>
                <a:cs typeface="DG Jory" panose="020B0604020202020204" charset="-78"/>
              </a:rPr>
              <a:t>Name : MD. Ashik Afroj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DG Jory" panose="020B0604020202020204" charset="-78"/>
                <a:ea typeface="Calibri" panose="020F0502020204030204" pitchFamily="34" charset="0"/>
                <a:cs typeface="DG Jory" panose="020B0604020202020204" charset="-78"/>
              </a:rPr>
              <a:t>Department of Geology and Mining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effectLst/>
                <a:latin typeface="DG Jory" panose="020B0604020202020204" charset="-78"/>
                <a:ea typeface="Calibri" panose="020F0502020204030204" pitchFamily="34" charset="0"/>
                <a:cs typeface="DG Jory" panose="020B0604020202020204" charset="-78"/>
              </a:rPr>
              <a:t>Date</a:t>
            </a:r>
            <a:r>
              <a:rPr lang="en-US" sz="3200" kern="100" dirty="0">
                <a:effectLst/>
                <a:latin typeface="DG Jory" panose="020B0604020202020204" charset="-78"/>
                <a:ea typeface="Calibri" panose="020F0502020204030204" pitchFamily="34" charset="0"/>
                <a:cs typeface="DG Jory" panose="020B0604020202020204" charset="-78"/>
              </a:rPr>
              <a:t>: </a:t>
            </a:r>
            <a:r>
              <a:rPr lang="en-US" sz="3200" kern="100" dirty="0">
                <a:latin typeface="DG Jory" panose="020B0604020202020204" charset="-78"/>
                <a:ea typeface="Calibri" panose="020F0502020204030204" pitchFamily="34" charset="0"/>
                <a:cs typeface="DG Jory" panose="020B0604020202020204" charset="-78"/>
              </a:rPr>
              <a:t>12</a:t>
            </a:r>
            <a:r>
              <a:rPr lang="en-US" sz="3200" kern="100" dirty="0">
                <a:effectLst/>
                <a:latin typeface="DG Jory" panose="020B0604020202020204" charset="-78"/>
                <a:ea typeface="Calibri" panose="020F0502020204030204" pitchFamily="34" charset="0"/>
                <a:cs typeface="DG Jory" panose="020B0604020202020204" charset="-78"/>
              </a:rPr>
              <a:t>/12/2024</a:t>
            </a:r>
          </a:p>
        </p:txBody>
      </p:sp>
    </p:spTree>
    <p:extLst>
      <p:ext uri="{BB962C8B-B14F-4D97-AF65-F5344CB8AC3E}">
        <p14:creationId xmlns:p14="http://schemas.microsoft.com/office/powerpoint/2010/main" val="327381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59015F-FF8B-D8D9-19A3-E95868ACABE2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865E478-6BE8-6816-C8BF-D50DE779F9DA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0A791F1-05FB-BA22-24C4-4FE20341319E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6C861506-C012-26B8-09DB-C7C720767FB3}"/>
              </a:ext>
            </a:extLst>
          </p:cNvPr>
          <p:cNvGrpSpPr/>
          <p:nvPr/>
        </p:nvGrpSpPr>
        <p:grpSpPr>
          <a:xfrm>
            <a:off x="963991" y="419100"/>
            <a:ext cx="8180009" cy="1773322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D792B0F-E12E-1496-A45D-068C84213B7C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25BEA37B-DD8D-D0AF-2DA2-D360A25868FA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1ACDCA2B-8F52-B5DE-BB58-6B81CBB246CC}"/>
              </a:ext>
            </a:extLst>
          </p:cNvPr>
          <p:cNvGrpSpPr/>
          <p:nvPr/>
        </p:nvGrpSpPr>
        <p:grpSpPr>
          <a:xfrm>
            <a:off x="1106175" y="561284"/>
            <a:ext cx="8180009" cy="1773322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62F92DC-B8C1-6925-F8D3-153EF39AF8A9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213487DD-0CD2-7F8E-CD3A-32CBF27BB31D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78464E87-73AC-A2C6-5AF0-6149582E173A}"/>
              </a:ext>
            </a:extLst>
          </p:cNvPr>
          <p:cNvSpPr txBox="1"/>
          <p:nvPr/>
        </p:nvSpPr>
        <p:spPr>
          <a:xfrm>
            <a:off x="1072551" y="931462"/>
            <a:ext cx="8225895" cy="70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36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Machine Learning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BD9C6-210C-C7C2-5519-6E33E71F3E03}"/>
              </a:ext>
            </a:extLst>
          </p:cNvPr>
          <p:cNvSpPr txBox="1"/>
          <p:nvPr/>
        </p:nvSpPr>
        <p:spPr>
          <a:xfrm>
            <a:off x="963991" y="2552700"/>
            <a:ext cx="14276009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Predict earthquake magnitude (target variable).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Algorithms Used:</a:t>
            </a:r>
          </a:p>
          <a:p>
            <a:pPr marL="971550" lvl="1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Linear Regression (baseline model).</a:t>
            </a:r>
          </a:p>
          <a:p>
            <a:pPr marL="971550" lvl="1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Random Forest (best performing model).</a:t>
            </a:r>
          </a:p>
          <a:p>
            <a:pPr marL="971550" lvl="1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Gradient Boosting (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Evaluation:</a:t>
            </a:r>
          </a:p>
          <a:p>
            <a:pPr marL="971550" lvl="1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Mean Absolute Error (MAE) and Root Mean Squared Error (RMSE).</a:t>
            </a:r>
          </a:p>
          <a:p>
            <a:pPr marL="971550" lvl="1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Best model: Random Forest and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Accuracy:</a:t>
            </a:r>
          </a:p>
          <a:p>
            <a:pPr marL="971550" lvl="1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Highlight the performance metrics, e.g., RMSE or MAE for each model.</a:t>
            </a:r>
          </a:p>
        </p:txBody>
      </p:sp>
    </p:spTree>
    <p:extLst>
      <p:ext uri="{BB962C8B-B14F-4D97-AF65-F5344CB8AC3E}">
        <p14:creationId xmlns:p14="http://schemas.microsoft.com/office/powerpoint/2010/main" val="200274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5962552" y="519240"/>
            <a:ext cx="5994124" cy="1773322"/>
            <a:chOff x="0" y="0"/>
            <a:chExt cx="27474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104736" y="661424"/>
            <a:ext cx="5994124" cy="1773322"/>
            <a:chOff x="0" y="0"/>
            <a:chExt cx="27474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71112" y="1031602"/>
            <a:ext cx="602774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0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Clustering Analysis</a:t>
            </a:r>
            <a:endParaRPr lang="en-US" sz="8800" dirty="0">
              <a:solidFill>
                <a:srgbClr val="000000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A14D71-A392-A7DA-75CD-D1D305A093E2}"/>
              </a:ext>
            </a:extLst>
          </p:cNvPr>
          <p:cNvSpPr txBox="1"/>
          <p:nvPr/>
        </p:nvSpPr>
        <p:spPr>
          <a:xfrm>
            <a:off x="3200400" y="2292562"/>
            <a:ext cx="121158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200"/>
              </a:spcAft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Geospatial Clustering:</a:t>
            </a:r>
          </a:p>
          <a:p>
            <a:pPr marL="1200150" lvl="1" indent="-742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K-means and DBSCAN were used to identify high seismic risk areas.</a:t>
            </a:r>
          </a:p>
          <a:p>
            <a:pPr marL="1200150" lvl="1" indent="-742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Clusters were mapped to reveal geographic patterns of seismic activity.</a:t>
            </a:r>
          </a:p>
          <a:p>
            <a:pPr marL="742950" indent="-742950">
              <a:spcAft>
                <a:spcPts val="1200"/>
              </a:spcAft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Findings:</a:t>
            </a:r>
          </a:p>
          <a:p>
            <a:pPr marL="1200150" lvl="1" indent="-742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Areas near tectonic plate boundaries showed higher clustering of earthquake events.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D8AD6A-2953-E1F8-7B11-9EC25A27B7AB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E684B48-1D51-BE2C-A34C-F28C1DF89D73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153D1FD-D644-3350-DE07-F349C71C33A3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CDD7D780-D936-A548-F7D8-088C6FA74F4E}"/>
              </a:ext>
            </a:extLst>
          </p:cNvPr>
          <p:cNvGrpSpPr/>
          <p:nvPr/>
        </p:nvGrpSpPr>
        <p:grpSpPr>
          <a:xfrm>
            <a:off x="228601" y="266700"/>
            <a:ext cx="7477815" cy="1153216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F9FDC076-8061-500D-91DE-3E933BE03467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F6773C7F-4C7A-983B-EF12-7F08A9F970BB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97AABA0E-5614-532E-74DE-26A09012FD4A}"/>
              </a:ext>
            </a:extLst>
          </p:cNvPr>
          <p:cNvGrpSpPr/>
          <p:nvPr/>
        </p:nvGrpSpPr>
        <p:grpSpPr>
          <a:xfrm>
            <a:off x="370785" y="408884"/>
            <a:ext cx="7477815" cy="1153216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4247995-0F3F-7D87-46DC-E666CD7648BE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A9274549-BDA1-2446-8BB7-95EF8A4CE32C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30A285E5-843A-F348-C976-F06AB332BAB9}"/>
              </a:ext>
            </a:extLst>
          </p:cNvPr>
          <p:cNvSpPr txBox="1"/>
          <p:nvPr/>
        </p:nvSpPr>
        <p:spPr>
          <a:xfrm>
            <a:off x="86417" y="391097"/>
            <a:ext cx="7519763" cy="690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28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Clustering Analysis</a:t>
            </a:r>
            <a:endParaRPr lang="en-US" sz="6600" dirty="0">
              <a:solidFill>
                <a:srgbClr val="000000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41E19F-6EE6-27C4-D4D0-B50468D2B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" y="2226744"/>
            <a:ext cx="8072457" cy="5478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64C427-A384-C727-7833-971583B57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13" y="2094429"/>
            <a:ext cx="10025207" cy="582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E35A958-94F6-6AF7-FC80-E27B049C45BB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67C5EF9-B0B1-B0B8-924D-9FE09F00FC53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ABF962D-01DF-2BB3-1DA3-7E0ADC765306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0F59233-E2E1-7BBE-EBD5-3040D995EAB1}"/>
              </a:ext>
            </a:extLst>
          </p:cNvPr>
          <p:cNvGrpSpPr/>
          <p:nvPr/>
        </p:nvGrpSpPr>
        <p:grpSpPr>
          <a:xfrm>
            <a:off x="228601" y="266700"/>
            <a:ext cx="7477815" cy="1153216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6DF7328-FDBD-BC52-8B24-B981362933B2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96B9FF8A-3A67-9B9F-A307-B4FAB234B4A8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5EDE0F80-7C4C-4460-A80F-E2D7903B5A79}"/>
              </a:ext>
            </a:extLst>
          </p:cNvPr>
          <p:cNvGrpSpPr/>
          <p:nvPr/>
        </p:nvGrpSpPr>
        <p:grpSpPr>
          <a:xfrm>
            <a:off x="370785" y="408884"/>
            <a:ext cx="7477815" cy="1153216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E5B66286-E8C5-FDEE-A148-E535C28BB0D9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FC828695-0AA0-6E53-EBEB-ECFC12C914E3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1EA1892A-483E-23D9-392E-1F9A2F6D2E82}"/>
              </a:ext>
            </a:extLst>
          </p:cNvPr>
          <p:cNvSpPr txBox="1"/>
          <p:nvPr/>
        </p:nvSpPr>
        <p:spPr>
          <a:xfrm>
            <a:off x="86417" y="391097"/>
            <a:ext cx="7519763" cy="690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28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Clustering Analysis</a:t>
            </a:r>
            <a:endParaRPr lang="en-US" sz="6600" dirty="0">
              <a:solidFill>
                <a:srgbClr val="000000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1557EE-7D0E-188F-EFA2-DE73CA3F6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1" y="2324100"/>
            <a:ext cx="8370670" cy="55907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3A322E-EA28-345F-1CDA-055960317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69" y="2379152"/>
            <a:ext cx="9591050" cy="54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799773-E002-20A3-B31B-B5133AC38579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CAD1560-112F-1370-9D47-8ACE31D8C3D9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D08F2D-9EEB-1E1A-31B9-1BFB389A8DB2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6974DA77-3611-50CB-F698-E1D0576E6F7A}"/>
              </a:ext>
            </a:extLst>
          </p:cNvPr>
          <p:cNvGrpSpPr/>
          <p:nvPr/>
        </p:nvGrpSpPr>
        <p:grpSpPr>
          <a:xfrm>
            <a:off x="228601" y="266700"/>
            <a:ext cx="7477815" cy="1153216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8BEC66-73A8-CF56-1AC8-7869781E597A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F491D45F-470D-2D39-9D87-B3C278F5222E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D2C7CC0A-8ABC-70E4-37DB-47A9ECC63142}"/>
              </a:ext>
            </a:extLst>
          </p:cNvPr>
          <p:cNvGrpSpPr/>
          <p:nvPr/>
        </p:nvGrpSpPr>
        <p:grpSpPr>
          <a:xfrm>
            <a:off x="370785" y="408884"/>
            <a:ext cx="7477815" cy="1153216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A8AF0FF-FDD9-7054-DF90-240EC40E3EAE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6CF1562-16F5-5EB0-1339-F5B5B4CAE609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F4D9077E-706A-5B24-F335-07B2DCDA8305}"/>
              </a:ext>
            </a:extLst>
          </p:cNvPr>
          <p:cNvSpPr txBox="1"/>
          <p:nvPr/>
        </p:nvSpPr>
        <p:spPr>
          <a:xfrm>
            <a:off x="86417" y="391097"/>
            <a:ext cx="7519763" cy="690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28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Clustering Analysis</a:t>
            </a:r>
            <a:endParaRPr lang="en-US" sz="6600" dirty="0">
              <a:solidFill>
                <a:srgbClr val="000000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8DDC8B-5957-295E-D5DE-67F2AE627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1" y="2324100"/>
            <a:ext cx="8370670" cy="5590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C1065-F561-D291-EED6-6EE7723B7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69" y="2379152"/>
            <a:ext cx="9591050" cy="54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8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16FB32-34D0-42F1-A532-F7121BD0E131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A5A971B-6206-90EA-656D-A256128B0B79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C22D2BA-1B09-D53F-5EC6-61C853F90324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9014EB15-370D-4F8E-2872-F9E0BE6CF44F}"/>
              </a:ext>
            </a:extLst>
          </p:cNvPr>
          <p:cNvGrpSpPr/>
          <p:nvPr/>
        </p:nvGrpSpPr>
        <p:grpSpPr>
          <a:xfrm>
            <a:off x="228601" y="266700"/>
            <a:ext cx="7477815" cy="1153216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195F50A4-2C59-DCF2-6F12-CEF651A07240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B725FD07-4AFE-19CB-3A73-D7E998FC80DA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8323B091-0A14-4566-71E7-E065FF31A58D}"/>
              </a:ext>
            </a:extLst>
          </p:cNvPr>
          <p:cNvGrpSpPr/>
          <p:nvPr/>
        </p:nvGrpSpPr>
        <p:grpSpPr>
          <a:xfrm>
            <a:off x="370785" y="408884"/>
            <a:ext cx="7477815" cy="1153216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53DB8667-682F-D642-89E1-F85E51229411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4A6948E8-101C-863F-F9EC-CA80F4EB81C3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2E5581A4-1294-E0C9-21F0-DF896B06F98D}"/>
              </a:ext>
            </a:extLst>
          </p:cNvPr>
          <p:cNvSpPr txBox="1"/>
          <p:nvPr/>
        </p:nvSpPr>
        <p:spPr>
          <a:xfrm>
            <a:off x="114992" y="588680"/>
            <a:ext cx="751976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League Spartan" panose="020B0604020202020204" charset="0"/>
              </a:rPr>
              <a:t>Anomaly Detection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9C4D19-DB56-7D0C-1812-5C27958E6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14779"/>
            <a:ext cx="8809604" cy="59791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69264F-460D-505B-8BCB-851644380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372195"/>
            <a:ext cx="9029021" cy="59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BC8E8D-C2E9-FBD4-1EFD-C7F8A01C7279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C8DFD5D-2568-B170-091F-0CCED309753F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FF8BC12-8DF9-6450-7728-6D31FBF71DE5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59351D40-9790-ED4F-7E2C-965AA163D8C7}"/>
              </a:ext>
            </a:extLst>
          </p:cNvPr>
          <p:cNvGrpSpPr/>
          <p:nvPr/>
        </p:nvGrpSpPr>
        <p:grpSpPr>
          <a:xfrm>
            <a:off x="228601" y="266700"/>
            <a:ext cx="7477815" cy="1153216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752CFD0-F72F-E9EE-0440-A4C1EF746D1B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866858EC-ACE4-CAEC-D59A-A2EA0782DC46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637BA7E5-BF0D-E8CC-9402-8E9E01E95626}"/>
              </a:ext>
            </a:extLst>
          </p:cNvPr>
          <p:cNvGrpSpPr/>
          <p:nvPr/>
        </p:nvGrpSpPr>
        <p:grpSpPr>
          <a:xfrm>
            <a:off x="370785" y="408884"/>
            <a:ext cx="7477815" cy="1153216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9D98E2D-6CDA-E031-84D6-675C13B2B784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C6ADA058-405E-5E3B-A155-EDCB2D9DB60F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849D6E72-6040-CAB8-ED17-290E22BE4668}"/>
              </a:ext>
            </a:extLst>
          </p:cNvPr>
          <p:cNvSpPr txBox="1"/>
          <p:nvPr/>
        </p:nvSpPr>
        <p:spPr>
          <a:xfrm>
            <a:off x="114992" y="588680"/>
            <a:ext cx="751976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latin typeface="League Spartan" panose="020B0604020202020204" charset="0"/>
              </a:rPr>
              <a:t>Validation and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95CDE9-F5B9-00A8-E2E4-F305FEB14C2C}"/>
              </a:ext>
            </a:extLst>
          </p:cNvPr>
          <p:cNvSpPr txBox="1"/>
          <p:nvPr/>
        </p:nvSpPr>
        <p:spPr>
          <a:xfrm>
            <a:off x="685800" y="1753338"/>
            <a:ext cx="132588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Evaluating Linear Regression</a:t>
            </a:r>
          </a:p>
          <a:p>
            <a:r>
              <a:rPr lang="en-US" sz="2400" dirty="0"/>
              <a:t>MAE: 535590.5919</a:t>
            </a:r>
          </a:p>
          <a:p>
            <a:r>
              <a:rPr lang="en-US" sz="2400" dirty="0"/>
              <a:t>RMSE: 86855656.8922</a:t>
            </a:r>
          </a:p>
          <a:p>
            <a:r>
              <a:rPr lang="en-US" sz="2400" dirty="0"/>
              <a:t>R2: -42120078674665144.0000</a:t>
            </a:r>
          </a:p>
          <a:p>
            <a:endParaRPr lang="en-US" sz="2400" dirty="0"/>
          </a:p>
          <a:p>
            <a:r>
              <a:rPr lang="en-US" sz="2400" dirty="0"/>
              <a:t>Evaluating Random Forest</a:t>
            </a:r>
          </a:p>
          <a:p>
            <a:r>
              <a:rPr lang="en-US" sz="2400" dirty="0"/>
              <a:t>MAE: 0.2630</a:t>
            </a:r>
          </a:p>
          <a:p>
            <a:r>
              <a:rPr lang="en-US" sz="2400" dirty="0"/>
              <a:t>RMSE: 0.4998</a:t>
            </a:r>
          </a:p>
          <a:p>
            <a:r>
              <a:rPr lang="en-US" sz="2400" dirty="0"/>
              <a:t>R2: 0.5847</a:t>
            </a:r>
          </a:p>
          <a:p>
            <a:endParaRPr lang="en-US" sz="2400" dirty="0"/>
          </a:p>
          <a:p>
            <a:r>
              <a:rPr lang="en-US" sz="2400" dirty="0"/>
              <a:t>Evaluating Gradient Boosting</a:t>
            </a:r>
          </a:p>
          <a:p>
            <a:r>
              <a:rPr lang="en-US" sz="2400" dirty="0"/>
              <a:t>MAE: 0.2683</a:t>
            </a:r>
          </a:p>
          <a:p>
            <a:r>
              <a:rPr lang="en-US" sz="2400" dirty="0"/>
              <a:t>RMSE: 0.5088</a:t>
            </a:r>
          </a:p>
          <a:p>
            <a:r>
              <a:rPr lang="en-US" sz="2400" dirty="0"/>
              <a:t>R2: 0.5695</a:t>
            </a:r>
          </a:p>
          <a:p>
            <a:endParaRPr lang="en-US" sz="2400" dirty="0"/>
          </a:p>
          <a:p>
            <a:r>
              <a:rPr lang="en-US" sz="2400" dirty="0"/>
              <a:t>Model Comparison:</a:t>
            </a:r>
          </a:p>
          <a:p>
            <a:r>
              <a:rPr lang="en-US" sz="2400" dirty="0"/>
              <a:t>Linear Regression: MAE=535590.5919, RMSE=86855656.8922, R2=-42120078674665144.0000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Random Forest: MAE=0.2630, RMSE=0.4998, R2=0.5847</a:t>
            </a:r>
          </a:p>
          <a:p>
            <a:r>
              <a:rPr lang="en-US" sz="2400" dirty="0"/>
              <a:t>Gradient Boosting: MAE=0.2683, RMSE=0.5088, R2=0.5695</a:t>
            </a:r>
          </a:p>
        </p:txBody>
      </p:sp>
    </p:spTree>
    <p:extLst>
      <p:ext uri="{BB962C8B-B14F-4D97-AF65-F5344CB8AC3E}">
        <p14:creationId xmlns:p14="http://schemas.microsoft.com/office/powerpoint/2010/main" val="2415363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E211B31-EB6A-FBA0-CD6B-EF50F7E9F513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74A5DF-D046-F7E9-E7EE-B3A579755E12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57C7671-73FA-FE7E-F044-4CCA526FD54F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9CAD4A39-2520-6EF3-3AF9-8BEC4D2BEA0F}"/>
              </a:ext>
            </a:extLst>
          </p:cNvPr>
          <p:cNvGrpSpPr/>
          <p:nvPr/>
        </p:nvGrpSpPr>
        <p:grpSpPr>
          <a:xfrm>
            <a:off x="228601" y="266700"/>
            <a:ext cx="9459015" cy="1153216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887D7F3-CF53-8620-C79B-F12A5318E0B8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E2E84537-9E2B-21CF-0FF0-22BC8B245933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6127C94F-8205-D590-1E7A-961D0CC3E83D}"/>
              </a:ext>
            </a:extLst>
          </p:cNvPr>
          <p:cNvGrpSpPr/>
          <p:nvPr/>
        </p:nvGrpSpPr>
        <p:grpSpPr>
          <a:xfrm>
            <a:off x="370785" y="408884"/>
            <a:ext cx="9459015" cy="1153216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0CFE763-CEDC-8727-28B1-0E94A0761DFB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0633F4F4-9926-3EE2-A68C-5C916B6A51EB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3A134F2D-9F2E-ACD9-9ECB-3D23F7A83F90}"/>
              </a:ext>
            </a:extLst>
          </p:cNvPr>
          <p:cNvSpPr txBox="1"/>
          <p:nvPr/>
        </p:nvSpPr>
        <p:spPr>
          <a:xfrm>
            <a:off x="114992" y="588680"/>
            <a:ext cx="951207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latin typeface="League Spartan" panose="020B0604020202020204" charset="0"/>
              </a:rPr>
              <a:t>Interpret and Communicate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F35C53-7243-F4FC-589C-F271B6B2B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16" y="5273407"/>
            <a:ext cx="7070109" cy="46257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E0A8E3-E5F6-36C2-23B7-F31989F88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48" y="1667852"/>
            <a:ext cx="7070109" cy="46257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CE55B6-9AAE-0F14-AECE-4B8523D31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19" y="823321"/>
            <a:ext cx="7070109" cy="46257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DBB7F4-40C4-1DA7-7973-41D5D742976E}"/>
              </a:ext>
            </a:extLst>
          </p:cNvPr>
          <p:cNvSpPr txBox="1"/>
          <p:nvPr/>
        </p:nvSpPr>
        <p:spPr>
          <a:xfrm>
            <a:off x="1255602" y="6230527"/>
            <a:ext cx="746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Model: Linear Regression</a:t>
            </a:r>
          </a:p>
          <a:p>
            <a:r>
              <a:rPr lang="en-US"/>
              <a:t>  - Mean Absolute Error (MAE): 247380.6272</a:t>
            </a:r>
          </a:p>
          <a:p>
            <a:r>
              <a:rPr lang="en-US"/>
              <a:t>  - Root Mean Squared Error (RMSE): 34215183.3030</a:t>
            </a:r>
          </a:p>
          <a:p>
            <a:r>
              <a:rPr lang="en-US"/>
              <a:t>  - R² Score: -1964777406083410.5000</a:t>
            </a:r>
          </a:p>
          <a:p>
            <a:endParaRPr lang="en-US"/>
          </a:p>
          <a:p>
            <a:r>
              <a:rPr lang="en-US"/>
              <a:t>Model: Random Forest</a:t>
            </a:r>
          </a:p>
          <a:p>
            <a:r>
              <a:rPr lang="en-US"/>
              <a:t>  - Mean Absolute Error (MAE): 0.2590</a:t>
            </a:r>
          </a:p>
          <a:p>
            <a:r>
              <a:rPr lang="en-US"/>
              <a:t>  - Root Mean Squared Error (RMSE): 0.4956</a:t>
            </a:r>
          </a:p>
          <a:p>
            <a:r>
              <a:rPr lang="en-US"/>
              <a:t>  - R² Score: 0.5878</a:t>
            </a:r>
          </a:p>
          <a:p>
            <a:endParaRPr lang="en-US"/>
          </a:p>
          <a:p>
            <a:r>
              <a:rPr lang="en-US"/>
              <a:t>Model: Gradient Boosting</a:t>
            </a:r>
          </a:p>
          <a:p>
            <a:r>
              <a:rPr lang="en-US"/>
              <a:t>  - Mean Absolute Error (MAE): 0.2654</a:t>
            </a:r>
          </a:p>
          <a:p>
            <a:r>
              <a:rPr lang="en-US"/>
              <a:t>  - Root Mean Squared Error (RMSE): 0.5058</a:t>
            </a:r>
          </a:p>
          <a:p>
            <a:r>
              <a:rPr lang="en-US"/>
              <a:t>  - R² Score: 0.5707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5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C6E7C1-7796-DB5D-50A1-F1CBF5011F7F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291D2E7-5F70-2275-9F24-A9D6BDF283F4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A558C48-0E21-F8C5-07BB-FD2860F6D104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0662E545-9FED-11DA-6799-C997F4F507CB}"/>
              </a:ext>
            </a:extLst>
          </p:cNvPr>
          <p:cNvGrpSpPr/>
          <p:nvPr/>
        </p:nvGrpSpPr>
        <p:grpSpPr>
          <a:xfrm>
            <a:off x="228601" y="266700"/>
            <a:ext cx="7477815" cy="1153216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0E9FE51-F5FA-7CF0-E0A2-CA516A683E6B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FE8A9552-1B8F-AFD0-587F-8E411FA39FB0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B60E0C8A-2498-EA85-271B-FCD6DEC5260C}"/>
              </a:ext>
            </a:extLst>
          </p:cNvPr>
          <p:cNvGrpSpPr/>
          <p:nvPr/>
        </p:nvGrpSpPr>
        <p:grpSpPr>
          <a:xfrm>
            <a:off x="370785" y="408884"/>
            <a:ext cx="7477815" cy="1153216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EB516E06-14A2-D7D3-957D-7CDD92548157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26A36B24-5DAA-CE56-5405-7CA914F701ED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9302A1CB-D853-70E2-5030-1EE14EBE27B6}"/>
              </a:ext>
            </a:extLst>
          </p:cNvPr>
          <p:cNvSpPr txBox="1"/>
          <p:nvPr/>
        </p:nvSpPr>
        <p:spPr>
          <a:xfrm>
            <a:off x="114992" y="588680"/>
            <a:ext cx="751976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latin typeface="League Spartan" panose="020B0604020202020204" charset="0"/>
              </a:rPr>
              <a:t>Validate Probability Models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4A465E-3710-B364-9DB9-C151C0C8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54898"/>
            <a:ext cx="12725400" cy="69008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3B6CDD-BEC4-F791-ED31-9DA7B727677D}"/>
              </a:ext>
            </a:extLst>
          </p:cNvPr>
          <p:cNvSpPr txBox="1"/>
          <p:nvPr/>
        </p:nvSpPr>
        <p:spPr>
          <a:xfrm>
            <a:off x="1066800" y="8455737"/>
            <a:ext cx="96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Validation Metrics: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Poisson Model - MAE: 16.2656, RMSE: 55.5030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Exponential Model - MAE: 16.2654, RMSE: 30.4399</a:t>
            </a:r>
          </a:p>
        </p:txBody>
      </p:sp>
    </p:spTree>
    <p:extLst>
      <p:ext uri="{BB962C8B-B14F-4D97-AF65-F5344CB8AC3E}">
        <p14:creationId xmlns:p14="http://schemas.microsoft.com/office/powerpoint/2010/main" val="3848838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D48F5A-B2AB-4BF3-4418-851CAFF6F3B2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502710D-3BD9-80A5-540E-510D20626D77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AA2933A-27F2-CD6F-F97E-736035E61412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084ED24-B083-D66A-0B73-B9B140443255}"/>
              </a:ext>
            </a:extLst>
          </p:cNvPr>
          <p:cNvGrpSpPr/>
          <p:nvPr/>
        </p:nvGrpSpPr>
        <p:grpSpPr>
          <a:xfrm>
            <a:off x="228601" y="266700"/>
            <a:ext cx="7477815" cy="1153216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B09A42A-0F9D-DF2B-928B-DB870FB5AEAB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76D75C9E-70C5-C626-63AB-375DD3592262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E5472294-94CD-A486-A584-A9F5220883F4}"/>
              </a:ext>
            </a:extLst>
          </p:cNvPr>
          <p:cNvGrpSpPr/>
          <p:nvPr/>
        </p:nvGrpSpPr>
        <p:grpSpPr>
          <a:xfrm>
            <a:off x="370785" y="408884"/>
            <a:ext cx="7477815" cy="1153216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F0B7C7F-8F9F-ED07-3C3E-E30DBB6FA899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2AB3CFE3-D97B-BA84-2AF1-BA54790AA24D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99DCB9C4-678C-1BA2-B89F-79996CAB355C}"/>
              </a:ext>
            </a:extLst>
          </p:cNvPr>
          <p:cNvSpPr txBox="1"/>
          <p:nvPr/>
        </p:nvSpPr>
        <p:spPr>
          <a:xfrm>
            <a:off x="114992" y="588680"/>
            <a:ext cx="751976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League Spartan" panose="020B0604020202020204" charset="0"/>
              </a:rPr>
              <a:t>Develop Risk Maps</a:t>
            </a:r>
            <a:endParaRPr lang="en-US" sz="3200" b="1" i="0" dirty="0">
              <a:solidFill>
                <a:srgbClr val="000000"/>
              </a:solidFill>
              <a:effectLst/>
              <a:latin typeface="League Spartan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E61B6-00E8-7E86-4433-AF1B3B95A43B}"/>
              </a:ext>
            </a:extLst>
          </p:cNvPr>
          <p:cNvSpPr txBox="1"/>
          <p:nvPr/>
        </p:nvSpPr>
        <p:spPr>
          <a:xfrm>
            <a:off x="1219200" y="2019300"/>
            <a:ext cx="1234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Probability Modeling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Estimate Likelihood of High-Magnitude Earthquakes: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Fit statistical models (e.g., Poisson or Exponential distributions) to predict earthquake likelihood in specific regions or timeframes.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Bayesian inference for probabilistic estimates.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Temporal Modeling for Future Predictions: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time-series forecasting models: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ARIMA for linear trends and seasonality.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Long Short-Term Memory (LSTM) networks for complex patterns.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Develop Risk Maps: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Combine predicted magnitudes and likelihoods with geospatial data.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libraries like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GeoPandas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Folium to visualize risk zones.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A4174AE-E90E-A528-0D7E-CF0670CD16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678169"/>
              </p:ext>
            </p:extLst>
          </p:nvPr>
        </p:nvGraphicFramePr>
        <p:xfrm>
          <a:off x="2921569" y="7106438"/>
          <a:ext cx="7543800" cy="2383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638265" imgH="518081" progId="Package">
                  <p:embed/>
                </p:oleObj>
              </mc:Choice>
              <mc:Fallback>
                <p:oleObj name="Packager Shell Object" showAsIcon="1" r:id="rId4" imgW="1638265" imgH="518081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BBA64D5-0CAD-5E78-9E7C-B1FC5A58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569" y="7106438"/>
                        <a:ext cx="7543800" cy="2383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08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5943600" y="723900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85784" y="866084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052160" y="1236262"/>
            <a:ext cx="6027748" cy="7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D9E012-0556-8D86-8923-65B08A64E690}"/>
              </a:ext>
            </a:extLst>
          </p:cNvPr>
          <p:cNvSpPr txBox="1"/>
          <p:nvPr/>
        </p:nvSpPr>
        <p:spPr>
          <a:xfrm>
            <a:off x="3276600" y="2950524"/>
            <a:ext cx="12192000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</a:p>
          <a:p>
            <a:pPr marL="971550" lvl="1" indent="-5143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Predict the magnitude of earthquakes and identify high risk zone using machine learning.</a:t>
            </a:r>
          </a:p>
          <a:p>
            <a:pPr marL="971550" lvl="1" indent="-5143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Develop an interactive dashboard to visualize seismic trends and make predictions in real-time.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Outcome:</a:t>
            </a:r>
          </a:p>
          <a:p>
            <a:pPr marL="971550" lvl="1" indent="-5143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An API for real-time earthquake magnitude prediction.</a:t>
            </a:r>
          </a:p>
          <a:p>
            <a:pPr marL="971550" lvl="1" indent="-5143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An interactive web-based dashboard showing earthquake trends and visualizations.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3502407" y="554915"/>
            <a:ext cx="10969264" cy="1773322"/>
            <a:chOff x="0" y="0"/>
            <a:chExt cx="2747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44591" y="697099"/>
            <a:ext cx="10969264" cy="1773322"/>
            <a:chOff x="0" y="0"/>
            <a:chExt cx="27474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596801" y="1067277"/>
            <a:ext cx="11030797" cy="72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Deployment: Real-time Prediction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0F3FE-ABCE-BC6C-45C3-806C54A7AF98}"/>
              </a:ext>
            </a:extLst>
          </p:cNvPr>
          <p:cNvSpPr txBox="1"/>
          <p:nvPr/>
        </p:nvSpPr>
        <p:spPr>
          <a:xfrm>
            <a:off x="3276600" y="2857500"/>
            <a:ext cx="12115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Implementation: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 web API deployed to provide real-time earthquake magnitude predictions.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POST Endpoint: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Accepts inputs like latitude, longitude, depth, and date.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Returns predicted earthquake magnitude.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Use Case: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Allows for dynamic earthquake predictions based on real-time data inputs.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C42270-8C2A-87B3-28C5-5C0DCD3F1872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C897E6-28A8-0226-08B3-DA9EAC977D52}"/>
              </a:ext>
            </a:extLst>
          </p:cNvPr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10FC590-BF95-84CC-57DC-23A2BD3830F5}"/>
              </a:ext>
            </a:extLst>
          </p:cNvPr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26C8451-67FC-02AD-E34E-CAC58816AF3D}"/>
              </a:ext>
            </a:extLst>
          </p:cNvPr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F226621-7997-26B1-4F4C-5260B19FDE00}"/>
              </a:ext>
            </a:extLst>
          </p:cNvPr>
          <p:cNvGrpSpPr/>
          <p:nvPr/>
        </p:nvGrpSpPr>
        <p:grpSpPr>
          <a:xfrm>
            <a:off x="5257800" y="495300"/>
            <a:ext cx="6634259" cy="1773322"/>
            <a:chOff x="0" y="0"/>
            <a:chExt cx="27474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CEC2562-7FFD-C65F-A9CD-08AE3A25CAA6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5DFA454-988C-B8E8-C888-3147CE0C6624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6948DE4-6EB3-4669-C1F0-606B292DD9E7}"/>
              </a:ext>
            </a:extLst>
          </p:cNvPr>
          <p:cNvGrpSpPr/>
          <p:nvPr/>
        </p:nvGrpSpPr>
        <p:grpSpPr>
          <a:xfrm>
            <a:off x="5399984" y="637484"/>
            <a:ext cx="6634259" cy="1773322"/>
            <a:chOff x="0" y="0"/>
            <a:chExt cx="27474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2560838-E4BD-EC8A-74CE-8CAF333B7BB2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2CDAD61-2694-FAC6-5F75-05E1380A0669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12C90712-E07C-8162-054C-A8AA7844980C}"/>
              </a:ext>
            </a:extLst>
          </p:cNvPr>
          <p:cNvSpPr txBox="1"/>
          <p:nvPr/>
        </p:nvSpPr>
        <p:spPr>
          <a:xfrm>
            <a:off x="5366361" y="1007662"/>
            <a:ext cx="6671474" cy="72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Interactive Dashboard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A93B8-BF60-CF68-0F9D-EF569274AA5F}"/>
              </a:ext>
            </a:extLst>
          </p:cNvPr>
          <p:cNvSpPr txBox="1"/>
          <p:nvPr/>
        </p:nvSpPr>
        <p:spPr>
          <a:xfrm>
            <a:off x="3352800" y="2410806"/>
            <a:ext cx="11811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Technology Used: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Dash for interactive visualization.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Dashboard Features: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Magnitude Trend Graph: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Displays trends over time.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Geospatial Heatmap: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Visualizes earthquake locations.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Prediction Form: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Users can input values and receive predicted magnitudes.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Distribution Charts: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Show distributions for latitude, longitude, depth, and magnitude.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Demo/Live: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Showcase or link to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1621863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B8CDE7-CFA7-5C97-6BC6-08392BDE56E7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BF6D6F6-DEE5-FB07-31D9-ADFB2A9A90F7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50F3D23-8EC7-078E-3A53-9D806C1E1DEC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64E32C34-B6D8-0A4D-B0CF-02E26CF59CE8}"/>
              </a:ext>
            </a:extLst>
          </p:cNvPr>
          <p:cNvGrpSpPr/>
          <p:nvPr/>
        </p:nvGrpSpPr>
        <p:grpSpPr>
          <a:xfrm>
            <a:off x="963991" y="419100"/>
            <a:ext cx="8180009" cy="1773322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518A43E-8308-F050-3868-A4590AC9C028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E4FB0E25-8245-502A-02A6-DAC2AFBD3BFD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998707EF-3230-45C0-E401-A0ED4D1B6465}"/>
              </a:ext>
            </a:extLst>
          </p:cNvPr>
          <p:cNvGrpSpPr/>
          <p:nvPr/>
        </p:nvGrpSpPr>
        <p:grpSpPr>
          <a:xfrm>
            <a:off x="1106175" y="561284"/>
            <a:ext cx="8180009" cy="1773322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5CB6AEEF-823A-B1AD-7B21-BC864EED6FEA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91DE642A-CFBC-05EC-37D1-EFBCFE298A9F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2E46704C-180E-3FEF-A020-DFA892115314}"/>
              </a:ext>
            </a:extLst>
          </p:cNvPr>
          <p:cNvSpPr txBox="1"/>
          <p:nvPr/>
        </p:nvSpPr>
        <p:spPr>
          <a:xfrm>
            <a:off x="1072551" y="931462"/>
            <a:ext cx="8225895" cy="70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36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Challenges and Solutions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62437-CAAB-016F-FD26-D6B39D1C11BF}"/>
              </a:ext>
            </a:extLst>
          </p:cNvPr>
          <p:cNvSpPr txBox="1"/>
          <p:nvPr/>
        </p:nvSpPr>
        <p:spPr>
          <a:xfrm>
            <a:off x="963991" y="2552700"/>
            <a:ext cx="14276009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Data Quality: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Missing data and inconsistent entries required thorough cleaning.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Model Tuning: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Hyperparameter tuning was necessary for improving model performance.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API Integration: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Connecting the trained model to the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framework posed some integration issues.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Solutions: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Handled missing values through imputation.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Applied cross-validation and tuning to improve model accuracy.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Debugged and validated the API for seamless integration.</a:t>
            </a:r>
          </a:p>
        </p:txBody>
      </p:sp>
    </p:spTree>
    <p:extLst>
      <p:ext uri="{BB962C8B-B14F-4D97-AF65-F5344CB8AC3E}">
        <p14:creationId xmlns:p14="http://schemas.microsoft.com/office/powerpoint/2010/main" val="340810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4206BA6-5C9A-DF60-8D15-467A75B36F2D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90BABB-B772-67E1-E2F6-FBC770735C4F}"/>
              </a:ext>
            </a:extLst>
          </p:cNvPr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32651F6-3425-6FC5-86E4-017163CA554A}"/>
              </a:ext>
            </a:extLst>
          </p:cNvPr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426E98B-F824-A67A-C37E-7E30AAAC9BB4}"/>
              </a:ext>
            </a:extLst>
          </p:cNvPr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88592ED-708C-0F34-7560-9B8FA9126C17}"/>
              </a:ext>
            </a:extLst>
          </p:cNvPr>
          <p:cNvGrpSpPr/>
          <p:nvPr/>
        </p:nvGrpSpPr>
        <p:grpSpPr>
          <a:xfrm>
            <a:off x="5715000" y="342900"/>
            <a:ext cx="5994124" cy="1773322"/>
            <a:chOff x="0" y="0"/>
            <a:chExt cx="27474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D15BA5-8923-6E19-8F4D-BF4BF2851E13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52A052F-354B-92E9-FA3C-B756D14753EA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1C45680-6E1B-92D5-E264-41FFF36ABE0B}"/>
              </a:ext>
            </a:extLst>
          </p:cNvPr>
          <p:cNvGrpSpPr/>
          <p:nvPr/>
        </p:nvGrpSpPr>
        <p:grpSpPr>
          <a:xfrm>
            <a:off x="5857184" y="485084"/>
            <a:ext cx="5994124" cy="1773322"/>
            <a:chOff x="0" y="0"/>
            <a:chExt cx="27474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1BC37C9-9ACE-2E94-625D-FCC521D72BA1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211336D-5B8A-2861-F9AE-E7338D713290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98E15A2-4A77-0791-830A-AD611E835E53}"/>
              </a:ext>
            </a:extLst>
          </p:cNvPr>
          <p:cNvSpPr txBox="1"/>
          <p:nvPr/>
        </p:nvSpPr>
        <p:spPr>
          <a:xfrm>
            <a:off x="5823560" y="855262"/>
            <a:ext cx="6027748" cy="70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36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 and Outcomes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B3100-36AA-6ECA-7868-505391406255}"/>
              </a:ext>
            </a:extLst>
          </p:cNvPr>
          <p:cNvSpPr txBox="1"/>
          <p:nvPr/>
        </p:nvSpPr>
        <p:spPr>
          <a:xfrm>
            <a:off x="3200400" y="2409527"/>
            <a:ext cx="126492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Prediction Accuracy: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Random Forest and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were the most accurate in predicting earthquake magnitudes.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Dashboard Insights: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dashboard provided interactive visualizations, helping users explore seismic trends.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deployment enabled real-time predictions, which could be useful for disaster management.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Impact: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system provides an easy-to-use tool for predicting earthquake magnitudes and understanding seismic trends, which could be valuable for risk assessment.</a:t>
            </a:r>
          </a:p>
        </p:txBody>
      </p:sp>
    </p:spTree>
    <p:extLst>
      <p:ext uri="{BB962C8B-B14F-4D97-AF65-F5344CB8AC3E}">
        <p14:creationId xmlns:p14="http://schemas.microsoft.com/office/powerpoint/2010/main" val="1029694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1F1E53-3E6A-F249-F513-685213D81965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D59754D-75C6-7FCD-28B3-EACD2B3D438D}"/>
              </a:ext>
            </a:extLst>
          </p:cNvPr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48446ED-5F60-979D-2F1F-39ABD061C612}"/>
              </a:ext>
            </a:extLst>
          </p:cNvPr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74A8C12-0930-D955-5A6B-D9B2AC0408BF}"/>
              </a:ext>
            </a:extLst>
          </p:cNvPr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FF5168F-439C-EB9E-0610-4B9723D94ED8}"/>
              </a:ext>
            </a:extLst>
          </p:cNvPr>
          <p:cNvGrpSpPr/>
          <p:nvPr/>
        </p:nvGrpSpPr>
        <p:grpSpPr>
          <a:xfrm>
            <a:off x="5943600" y="723900"/>
            <a:ext cx="5994124" cy="1773322"/>
            <a:chOff x="0" y="0"/>
            <a:chExt cx="27474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9C1E441-5721-C5F3-C875-A4FA68235BED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3D4900D-6ACB-BB24-D39E-E83656B81B1F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638080B-9060-58CA-4278-7A7B3C8F8305}"/>
              </a:ext>
            </a:extLst>
          </p:cNvPr>
          <p:cNvGrpSpPr/>
          <p:nvPr/>
        </p:nvGrpSpPr>
        <p:grpSpPr>
          <a:xfrm>
            <a:off x="6085784" y="866084"/>
            <a:ext cx="5994124" cy="1773322"/>
            <a:chOff x="0" y="0"/>
            <a:chExt cx="27474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652933E-BC49-6FCA-6599-961A08FD2A5A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3897061-C731-A7E2-190F-F6DA7F2F5B18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C2EFA97F-3E56-C7FA-57B7-F6286E75D33F}"/>
              </a:ext>
            </a:extLst>
          </p:cNvPr>
          <p:cNvSpPr txBox="1"/>
          <p:nvPr/>
        </p:nvSpPr>
        <p:spPr>
          <a:xfrm>
            <a:off x="6052160" y="1236262"/>
            <a:ext cx="6027748" cy="75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Findings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90C7B-F355-BDA9-F474-DA41F012E53B}"/>
              </a:ext>
            </a:extLst>
          </p:cNvPr>
          <p:cNvSpPr txBox="1"/>
          <p:nvPr/>
        </p:nvSpPr>
        <p:spPr>
          <a:xfrm>
            <a:off x="3276600" y="2950524"/>
            <a:ext cx="119634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Geospatial Insights: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High seismic activity near tectonic plate boundaries.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Magnitude Distribution: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Most earthquakes occur in the moderate magnitude range.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Model Performance: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Random Forest model provided the most accurate predictions, followed by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Clustering Patterns: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Earthquake clusters were identified in regions prone to seismic activity, especially near fault lines.</a:t>
            </a:r>
          </a:p>
        </p:txBody>
      </p:sp>
    </p:spTree>
    <p:extLst>
      <p:ext uri="{BB962C8B-B14F-4D97-AF65-F5344CB8AC3E}">
        <p14:creationId xmlns:p14="http://schemas.microsoft.com/office/powerpoint/2010/main" val="176834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AA3BE9-A24B-E89C-C0D8-4835EF300028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BFC30A7-C65E-439F-EC03-7743626BD30E}"/>
              </a:ext>
            </a:extLst>
          </p:cNvPr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C97B241-4DF5-1A5F-4FCA-A017C84EA6C7}"/>
              </a:ext>
            </a:extLst>
          </p:cNvPr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214C225-2D8B-ACAF-EDD3-179DFEE19FCB}"/>
              </a:ext>
            </a:extLst>
          </p:cNvPr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D53B617-9416-392B-8D72-1144F7ACE0E8}"/>
              </a:ext>
            </a:extLst>
          </p:cNvPr>
          <p:cNvGrpSpPr/>
          <p:nvPr/>
        </p:nvGrpSpPr>
        <p:grpSpPr>
          <a:xfrm>
            <a:off x="5791200" y="647700"/>
            <a:ext cx="5994124" cy="1773322"/>
            <a:chOff x="0" y="0"/>
            <a:chExt cx="27474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B4ADE8A-7F82-9431-7735-F3F4B1DC05C3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33DF849-EBA9-01E4-D5CC-B813F7F2BB31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5F6D1F7-26AC-8EDA-3340-790EF4E2772C}"/>
              </a:ext>
            </a:extLst>
          </p:cNvPr>
          <p:cNvGrpSpPr/>
          <p:nvPr/>
        </p:nvGrpSpPr>
        <p:grpSpPr>
          <a:xfrm>
            <a:off x="5933384" y="789884"/>
            <a:ext cx="5994124" cy="1773322"/>
            <a:chOff x="0" y="0"/>
            <a:chExt cx="27474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D90BEE5-E28B-85A5-76F6-0E0E950FD131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62B578C-79DB-ACEC-0374-4A444BEB7D56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F8FC168-9F5D-EF6C-199F-A60079F92F7F}"/>
              </a:ext>
            </a:extLst>
          </p:cNvPr>
          <p:cNvSpPr txBox="1"/>
          <p:nvPr/>
        </p:nvSpPr>
        <p:spPr>
          <a:xfrm>
            <a:off x="5899760" y="1160062"/>
            <a:ext cx="6027748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8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E8AE5-27FD-C73E-2D0F-E3D008153E3F}"/>
              </a:ext>
            </a:extLst>
          </p:cNvPr>
          <p:cNvSpPr txBox="1"/>
          <p:nvPr/>
        </p:nvSpPr>
        <p:spPr>
          <a:xfrm>
            <a:off x="3276600" y="3111210"/>
            <a:ext cx="122682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Summary:</a:t>
            </a:r>
          </a:p>
          <a:p>
            <a:pPr marL="971550" lvl="1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project successfully developed a machine learning model to predict earthquake magnitudes and an interactive dashboard to visualize earthquake trends.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Impact:</a:t>
            </a:r>
          </a:p>
          <a:p>
            <a:pPr marL="971550" lvl="1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Provides valuable tools for understanding seismic activity and making informed decisions for disaster preparedness.</a:t>
            </a:r>
          </a:p>
        </p:txBody>
      </p:sp>
    </p:spTree>
    <p:extLst>
      <p:ext uri="{BB962C8B-B14F-4D97-AF65-F5344CB8AC3E}">
        <p14:creationId xmlns:p14="http://schemas.microsoft.com/office/powerpoint/2010/main" val="56575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1D3E04-16E9-5D92-FE19-1D629470FC1F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BF0A5EE-A576-90E2-456A-15DFF9BBB4BF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32CBCD4-FF6B-D2D3-2F06-7416403B3DF0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1AF64B-15A3-D321-978B-E6AB8CA2CDF8}"/>
              </a:ext>
            </a:extLst>
          </p:cNvPr>
          <p:cNvGrpSpPr/>
          <p:nvPr/>
        </p:nvGrpSpPr>
        <p:grpSpPr>
          <a:xfrm>
            <a:off x="1371600" y="637194"/>
            <a:ext cx="7190383" cy="1773322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10B1121-E961-E748-D5C1-3101DAD42CA4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077C6CC4-C056-524E-1F63-DF916332C804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8DA57C0B-439E-B127-8735-9788B539B673}"/>
              </a:ext>
            </a:extLst>
          </p:cNvPr>
          <p:cNvGrpSpPr/>
          <p:nvPr/>
        </p:nvGrpSpPr>
        <p:grpSpPr>
          <a:xfrm>
            <a:off x="1513784" y="779378"/>
            <a:ext cx="7190383" cy="1773322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2E84598-E7EB-0335-C628-5E1DDED1EE3D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95F436B-7C0F-33D9-6F6F-652333C896FA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5F93ED04-6EF5-1B1E-5BA6-EF2D20BDF994}"/>
              </a:ext>
            </a:extLst>
          </p:cNvPr>
          <p:cNvSpPr txBox="1"/>
          <p:nvPr/>
        </p:nvSpPr>
        <p:spPr>
          <a:xfrm>
            <a:off x="1480161" y="1149556"/>
            <a:ext cx="7230718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4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Future Work</a:t>
            </a:r>
            <a:endParaRPr lang="en-US" sz="7200" b="1" dirty="0">
              <a:effectLst/>
              <a:latin typeface="League Spartan" panose="020B0604020202020204" charset="0"/>
              <a:ea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5997C-2881-19D6-5AD2-AB2804320553}"/>
              </a:ext>
            </a:extLst>
          </p:cNvPr>
          <p:cNvSpPr txBox="1"/>
          <p:nvPr/>
        </p:nvSpPr>
        <p:spPr>
          <a:xfrm>
            <a:off x="1725991" y="2628900"/>
            <a:ext cx="1427600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Model Improvement: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Incorporate additional seismic data for better predictions.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Real-time Integration: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Connect with real-time seismic sensors for up-to-date predictions.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Advanced Visualization: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Enhance the dashboard with more sophisticated analytics tools and predictions.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Collaboration: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Work with disaster management organizations for real-world deployment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86016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2766A1-8A2E-D711-6479-59E432D09BD3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4F66E60-770B-F4C3-6CFD-59B41CB8BFAC}"/>
              </a:ext>
            </a:extLst>
          </p:cNvPr>
          <p:cNvSpPr/>
          <p:nvPr/>
        </p:nvSpPr>
        <p:spPr>
          <a:xfrm flipH="1" flipV="1">
            <a:off x="14607933" y="-1261754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7D44ADA-6836-1E10-37F5-64417626D312}"/>
              </a:ext>
            </a:extLst>
          </p:cNvPr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AF03D3-1D79-3D37-E587-F731A92DF226}"/>
              </a:ext>
            </a:extLst>
          </p:cNvPr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01A7C15-F886-6564-839C-CB8CB2CE54E6}"/>
              </a:ext>
            </a:extLst>
          </p:cNvPr>
          <p:cNvGrpSpPr/>
          <p:nvPr/>
        </p:nvGrpSpPr>
        <p:grpSpPr>
          <a:xfrm>
            <a:off x="6063639" y="135337"/>
            <a:ext cx="4887016" cy="1509251"/>
            <a:chOff x="0" y="0"/>
            <a:chExt cx="27474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A575A05-1658-FAAF-30BE-70592529B83B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B8CD3C2-4663-DB6E-89A3-640EE300CE70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3383CE8-BA66-02DA-9875-5B21FC1121A3}"/>
              </a:ext>
            </a:extLst>
          </p:cNvPr>
          <p:cNvGrpSpPr/>
          <p:nvPr/>
        </p:nvGrpSpPr>
        <p:grpSpPr>
          <a:xfrm>
            <a:off x="6205823" y="277521"/>
            <a:ext cx="4887016" cy="1509251"/>
            <a:chOff x="0" y="0"/>
            <a:chExt cx="27474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7A193FF-EB5B-EB25-A2F9-562AE2042154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DD619D2-3085-A108-58AA-D6FCB3251E17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7425DD07-1763-5BF8-AAB0-EA86DA74C3B4}"/>
              </a:ext>
            </a:extLst>
          </p:cNvPr>
          <p:cNvSpPr txBox="1"/>
          <p:nvPr/>
        </p:nvSpPr>
        <p:spPr>
          <a:xfrm>
            <a:off x="6178409" y="486281"/>
            <a:ext cx="4914430" cy="690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32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Acknowledgments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D13E51-AB58-0318-850A-FFEBEBAC1517}"/>
              </a:ext>
            </a:extLst>
          </p:cNvPr>
          <p:cNvSpPr txBox="1"/>
          <p:nvPr/>
        </p:nvSpPr>
        <p:spPr>
          <a:xfrm>
            <a:off x="3124200" y="1967264"/>
            <a:ext cx="12268200" cy="807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Course trainer: 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endParaRPr lang="en-US" sz="36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en-US" sz="36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en-US" sz="36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Tools and Libraries: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Python: The primary programming language for all data processing, model building, and visualization tasks.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Pandas: For data manipulation and analysis.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For numerical operations and handling large datasets.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Matplotlib: For creating static visualizations such as plots and charts.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Seaborn: For advanced statistical data visualization and creating geospatial heatmaps.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Scikit-learn: For machine learning models including Linear Regression, Random Forest, and Gradient Boosting.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Statsmodels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For statistical modeling, including fitting Poisson regression models.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Geopandas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For handling spatial data and creating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GeoDataFrames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Folium: For creating interactive web maps to visualize earthquake risk zones.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Shapely: For spatial operations, particularly with geospatial data.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DBSCAN 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Clustering algorithms used for geospatial analysis.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from Folium: To visualize the density of earthquakes across different locations.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9B941-3DF0-F5E7-2BC2-CD82627522DA}"/>
              </a:ext>
            </a:extLst>
          </p:cNvPr>
          <p:cNvSpPr txBox="1"/>
          <p:nvPr/>
        </p:nvSpPr>
        <p:spPr>
          <a:xfrm>
            <a:off x="4560939" y="2016337"/>
            <a:ext cx="9045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Md Mahbub E Noor</a:t>
            </a:r>
          </a:p>
          <a:p>
            <a:pPr algn="ctr"/>
            <a:r>
              <a:rPr lang="en-US" sz="3200" b="1" dirty="0"/>
              <a:t>Lecturer</a:t>
            </a:r>
          </a:p>
          <a:p>
            <a:pPr algn="ctr"/>
            <a:r>
              <a:rPr lang="en-US" sz="3200" b="1" dirty="0"/>
              <a:t>Dept.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9910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4B5A93-3FF1-4E43-9240-5B2B6AF30F05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2A1F294-A451-8D2E-323A-85DD04CE900E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ECE9258-F460-A790-8C24-30956802FD65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D284B170-C4C4-98E2-6898-66A0FF1D082D}"/>
              </a:ext>
            </a:extLst>
          </p:cNvPr>
          <p:cNvGrpSpPr/>
          <p:nvPr/>
        </p:nvGrpSpPr>
        <p:grpSpPr>
          <a:xfrm>
            <a:off x="963991" y="419100"/>
            <a:ext cx="8180009" cy="1773322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EDCB9639-E938-16DA-F8D4-887AC0B2692B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D67A3654-69D4-B980-14AC-B740E7268E60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DE04D5E6-A759-7F6B-F0C9-312FCBE6FEB3}"/>
              </a:ext>
            </a:extLst>
          </p:cNvPr>
          <p:cNvGrpSpPr/>
          <p:nvPr/>
        </p:nvGrpSpPr>
        <p:grpSpPr>
          <a:xfrm>
            <a:off x="1106175" y="561284"/>
            <a:ext cx="8180009" cy="1773322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451F5C3D-106D-A442-FA15-91D74838035F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601EDE54-F742-0940-ED58-1D4045AE60EE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504CC0C2-8969-E9E1-DF4D-913F15AB5D66}"/>
              </a:ext>
            </a:extLst>
          </p:cNvPr>
          <p:cNvSpPr txBox="1"/>
          <p:nvPr/>
        </p:nvSpPr>
        <p:spPr>
          <a:xfrm>
            <a:off x="1072551" y="931462"/>
            <a:ext cx="8225895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8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Questions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8DB0D-40B4-107B-4C58-520F07F4C16A}"/>
              </a:ext>
            </a:extLst>
          </p:cNvPr>
          <p:cNvSpPr txBox="1"/>
          <p:nvPr/>
        </p:nvSpPr>
        <p:spPr>
          <a:xfrm>
            <a:off x="685801" y="3793678"/>
            <a:ext cx="15163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 and interest in my work.</a:t>
            </a:r>
          </a:p>
          <a:p>
            <a:pPr marL="571500" indent="-571500"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If you have any questions, clarifications or suggestions please feel free to ask.</a:t>
            </a:r>
          </a:p>
          <a:p>
            <a:pPr marL="571500" indent="-571500">
              <a:spcAft>
                <a:spcPts val="3000"/>
              </a:spcAft>
              <a:buFont typeface="Wingdings" panose="05000000000000000000" pitchFamily="2" charset="2"/>
              <a:buChar char="v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I’m open to discussing any aspect of the project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347855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4267200" y="2054401"/>
            <a:ext cx="8784324" cy="1261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2"/>
              </a:lnSpc>
              <a:spcBef>
                <a:spcPct val="0"/>
              </a:spcBef>
            </a:pPr>
            <a:r>
              <a:rPr lang="en-US" sz="8344" b="1" u="none" strike="noStrike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55ABA-79BA-7E20-4CB3-7C78F5D2E16E}"/>
              </a:ext>
            </a:extLst>
          </p:cNvPr>
          <p:cNvSpPr txBox="1"/>
          <p:nvPr/>
        </p:nvSpPr>
        <p:spPr>
          <a:xfrm>
            <a:off x="2667000" y="3924300"/>
            <a:ext cx="13411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Thank you for your time and attention.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 sincerely appreciate your interest in my research.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Feel free to reach out for further discussions or collaborations.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F65E7-6D0A-D814-F3A6-21B8D14E5A3C}"/>
              </a:ext>
            </a:extLst>
          </p:cNvPr>
          <p:cNvSpPr txBox="1"/>
          <p:nvPr/>
        </p:nvSpPr>
        <p:spPr>
          <a:xfrm>
            <a:off x="6400800" y="6804298"/>
            <a:ext cx="92010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MD. Ashik Afroj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Email Address: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ashik.afroj98@gmail.com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GitHub: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https://github.com/Ashik-Afroj/Earthquake_Data_Analysis_Machine_Learning.git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D30BB6-625F-3188-2570-45926E1CB41A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91BACA-3820-7F90-3B0A-4FD7B260FA05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97F7D8F-801F-CA2D-7E63-2831EE4901D3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D396B2D-AD3A-437E-2EC1-295BEA6ADA59}"/>
              </a:ext>
            </a:extLst>
          </p:cNvPr>
          <p:cNvGrpSpPr/>
          <p:nvPr/>
        </p:nvGrpSpPr>
        <p:grpSpPr>
          <a:xfrm>
            <a:off x="1028700" y="1028700"/>
            <a:ext cx="5994124" cy="1773322"/>
            <a:chOff x="0" y="0"/>
            <a:chExt cx="27474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36E4AC3-2EAF-E6CB-1596-F8B9F672148E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A894F9A-E5A9-594D-8A20-21FACF296552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AD56C91-2673-377A-03CF-AEBE4CF82340}"/>
              </a:ext>
            </a:extLst>
          </p:cNvPr>
          <p:cNvGrpSpPr/>
          <p:nvPr/>
        </p:nvGrpSpPr>
        <p:grpSpPr>
          <a:xfrm>
            <a:off x="1170884" y="1170884"/>
            <a:ext cx="5994124" cy="1773322"/>
            <a:chOff x="0" y="0"/>
            <a:chExt cx="27474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22FEBA5-BABB-4683-81E7-52FF7D1621DF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6CE53D8-B491-436A-E69B-8F03562E0DB2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14DFFAB8-156E-1533-F188-D5F06C2F0BCA}"/>
              </a:ext>
            </a:extLst>
          </p:cNvPr>
          <p:cNvSpPr txBox="1"/>
          <p:nvPr/>
        </p:nvSpPr>
        <p:spPr>
          <a:xfrm>
            <a:off x="1137260" y="1541062"/>
            <a:ext cx="6027748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4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Problem Statement</a:t>
            </a:r>
            <a:endParaRPr lang="en-US" sz="9600" dirty="0">
              <a:solidFill>
                <a:srgbClr val="000000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F96CFD-48C2-20A4-F2E8-C3D29E2AA118}"/>
              </a:ext>
            </a:extLst>
          </p:cNvPr>
          <p:cNvSpPr txBox="1"/>
          <p:nvPr/>
        </p:nvSpPr>
        <p:spPr>
          <a:xfrm>
            <a:off x="1170884" y="3238500"/>
            <a:ext cx="13437049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The Challenge:</a:t>
            </a:r>
          </a:p>
          <a:p>
            <a:pPr marL="971550" lvl="1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Earthquake prediction remains difficult, but estimating magnitude and trends can help mitigate risks.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</a:p>
          <a:p>
            <a:pPr marL="971550" lvl="1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Develop a system that predicts earthquake magnitudes using historical data and allows real-time predictions.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Why it Matters:</a:t>
            </a:r>
          </a:p>
          <a:p>
            <a:pPr marL="971550" lvl="1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Earthquake prediction can aid in disaster preparedness, especially for earthquake-prone regions.</a:t>
            </a:r>
          </a:p>
        </p:txBody>
      </p:sp>
    </p:spTree>
    <p:extLst>
      <p:ext uri="{BB962C8B-B14F-4D97-AF65-F5344CB8AC3E}">
        <p14:creationId xmlns:p14="http://schemas.microsoft.com/office/powerpoint/2010/main" val="402406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FD5C51-E81E-A3E7-23D1-C865CCEC4BED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CFB216C-1953-C045-04FA-42EECB1BEDC9}"/>
              </a:ext>
            </a:extLst>
          </p:cNvPr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57F04CF-0A8D-E4A8-866B-673EAAC88813}"/>
              </a:ext>
            </a:extLst>
          </p:cNvPr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6ADD0D4-62FB-8228-F412-547A80502069}"/>
              </a:ext>
            </a:extLst>
          </p:cNvPr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041C8DE9-3892-3E2F-2E82-4F3F21FED82D}"/>
              </a:ext>
            </a:extLst>
          </p:cNvPr>
          <p:cNvGrpSpPr/>
          <p:nvPr/>
        </p:nvGrpSpPr>
        <p:grpSpPr>
          <a:xfrm>
            <a:off x="5334000" y="395855"/>
            <a:ext cx="7095050" cy="1773322"/>
            <a:chOff x="0" y="0"/>
            <a:chExt cx="27474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E66C55D-571B-43C8-CAFB-5E9A2CBF6829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DE1266A6-1343-740F-0A17-A9EB41D6BC15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A759188E-9F9E-E316-8E1C-6D6DF9E5CF3F}"/>
              </a:ext>
            </a:extLst>
          </p:cNvPr>
          <p:cNvGrpSpPr/>
          <p:nvPr/>
        </p:nvGrpSpPr>
        <p:grpSpPr>
          <a:xfrm>
            <a:off x="5476184" y="538039"/>
            <a:ext cx="7095050" cy="1773322"/>
            <a:chOff x="0" y="0"/>
            <a:chExt cx="27474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1AE9903-6BCB-6F09-869A-47C74DA56131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E4A716A-6398-4FD8-39BD-DB39C3F26B10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E30ABA83-5030-79CF-7CEE-D325C9BF3DC5}"/>
              </a:ext>
            </a:extLst>
          </p:cNvPr>
          <p:cNvSpPr txBox="1"/>
          <p:nvPr/>
        </p:nvSpPr>
        <p:spPr>
          <a:xfrm>
            <a:off x="5442560" y="908217"/>
            <a:ext cx="7134850" cy="75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Overview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0E8826-E832-1BEA-650F-058DEFFB6F71}"/>
              </a:ext>
            </a:extLst>
          </p:cNvPr>
          <p:cNvSpPr txBox="1"/>
          <p:nvPr/>
        </p:nvSpPr>
        <p:spPr>
          <a:xfrm>
            <a:off x="3276600" y="2311361"/>
            <a:ext cx="12115800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</a:p>
          <a:p>
            <a:pPr marL="1200150" lvl="1" indent="-7429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Publicly available earthquake data from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https://earthexplorer.usgs.gov/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1" indent="-7429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Dataset is in CSV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formate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Key Features:</a:t>
            </a:r>
          </a:p>
          <a:p>
            <a:pPr marL="1200150" lvl="1" indent="-7429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Latitude, Longitude (Geospatial data)</a:t>
            </a:r>
          </a:p>
          <a:p>
            <a:pPr marL="1200150" lvl="1" indent="-7429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Depth, Magnitude (Target variable)</a:t>
            </a:r>
          </a:p>
          <a:p>
            <a:pPr marL="1200150" lvl="1" indent="-7429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Date (Temporal data)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Data Characteristics:</a:t>
            </a:r>
          </a:p>
          <a:p>
            <a:pPr marL="1200150" lvl="1" indent="-7429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Missing values handled using imputation.</a:t>
            </a:r>
          </a:p>
          <a:p>
            <a:pPr marL="1200150" lvl="1" indent="-7429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Irrelevant features removed (IDs, status, type).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Size: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The dataset contains earthquake data from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01-01-1950 to 19-11-2024 of all the entire earth.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dataset contains 286946 rows and 22 columns.</a:t>
            </a:r>
          </a:p>
        </p:txBody>
      </p:sp>
    </p:spTree>
    <p:extLst>
      <p:ext uri="{BB962C8B-B14F-4D97-AF65-F5344CB8AC3E}">
        <p14:creationId xmlns:p14="http://schemas.microsoft.com/office/powerpoint/2010/main" val="1456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5486400" y="543144"/>
            <a:ext cx="6637850" cy="1773322"/>
            <a:chOff x="0" y="0"/>
            <a:chExt cx="2747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28584" y="685328"/>
            <a:ext cx="6637850" cy="1773322"/>
            <a:chOff x="0" y="0"/>
            <a:chExt cx="2747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594959" y="1055506"/>
            <a:ext cx="6675085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4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Data Preprocessing</a:t>
            </a:r>
            <a:endParaRPr lang="en-US" sz="9600" dirty="0">
              <a:solidFill>
                <a:srgbClr val="000000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FEF5EE-B4F3-D94F-BBAF-62F3F0A29B8F}"/>
              </a:ext>
            </a:extLst>
          </p:cNvPr>
          <p:cNvSpPr txBox="1"/>
          <p:nvPr/>
        </p:nvSpPr>
        <p:spPr>
          <a:xfrm>
            <a:off x="3124200" y="2628900"/>
            <a:ext cx="122682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Handling Missing Data:</a:t>
            </a:r>
          </a:p>
          <a:p>
            <a:pPr marL="1200150" lvl="1" indent="-7429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Imputation of missing values in columns: depth,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magType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gap,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dmin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rms,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horizontalError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depthError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magError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Engineering:</a:t>
            </a:r>
          </a:p>
          <a:p>
            <a:pPr marL="1200150" lvl="1" indent="-7429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Extracted temporal features (year, month, day) from the date.</a:t>
            </a:r>
          </a:p>
          <a:p>
            <a:pPr marL="1200150" lvl="1" indent="-7429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Encoded categorical variables (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magType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 into numeric values.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Normalization/Scaling:</a:t>
            </a:r>
          </a:p>
          <a:p>
            <a:pPr marL="1200150" lvl="1" indent="-7429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Scaled geospatial data (latitude, longitude) and numerical features (magnitude, depth) for model compatibility.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963991" y="419100"/>
            <a:ext cx="8571225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6175" y="561284"/>
            <a:ext cx="8571225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2551" y="931462"/>
            <a:ext cx="8619306" cy="70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36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Exploratory Data Analysis (EDA)</a:t>
            </a:r>
            <a:endParaRPr lang="en-US" sz="8000" dirty="0">
              <a:solidFill>
                <a:srgbClr val="000000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AC801-8E45-DE42-55D6-88AB471DF793}"/>
              </a:ext>
            </a:extLst>
          </p:cNvPr>
          <p:cNvSpPr txBox="1"/>
          <p:nvPr/>
        </p:nvSpPr>
        <p:spPr>
          <a:xfrm>
            <a:off x="963991" y="2552700"/>
            <a:ext cx="1427600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200"/>
              </a:spcAft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Trends Visualized:</a:t>
            </a:r>
          </a:p>
          <a:p>
            <a:pPr marL="1200150" lvl="1" indent="-742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Earthquake counts per month and year.</a:t>
            </a:r>
          </a:p>
          <a:p>
            <a:pPr marL="1200150" lvl="1" indent="-742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Geospatial heatmap of earthquake locations by magnitude.</a:t>
            </a:r>
          </a:p>
          <a:p>
            <a:pPr marL="1200150" lvl="1" indent="-742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Distribution of latitude, longitude, depth, and magnitude.</a:t>
            </a:r>
          </a:p>
          <a:p>
            <a:pPr marL="742950" indent="-742950">
              <a:spcAft>
                <a:spcPts val="1200"/>
              </a:spcAft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Visual Insights:</a:t>
            </a:r>
          </a:p>
          <a:p>
            <a:pPr marL="1200150" lvl="1" indent="-742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High seismic activity near tectonic plate boundaries.</a:t>
            </a:r>
          </a:p>
          <a:p>
            <a:pPr marL="1200150" lvl="1" indent="-742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Magnitude distribution: Most earthquakes fall within a moderate magnitude range.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E60E9F-5F77-CCA4-EA6D-8088CA885093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51F9DE5-35ED-ECCB-E105-598D4E791D63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95AA60F-7AC3-AE46-334D-70A64210AB10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B1764B9B-E146-FAE5-6EA9-898F2FF4EC6B}"/>
              </a:ext>
            </a:extLst>
          </p:cNvPr>
          <p:cNvGrpSpPr/>
          <p:nvPr/>
        </p:nvGrpSpPr>
        <p:grpSpPr>
          <a:xfrm>
            <a:off x="228601" y="266700"/>
            <a:ext cx="7477815" cy="1153216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FA22E6D-7897-765D-C8A4-BB483AD811ED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87F8DDB4-A9BA-82F7-67C4-B6174802B08E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2971CA71-F350-3438-4B26-49FCEBCF09A6}"/>
              </a:ext>
            </a:extLst>
          </p:cNvPr>
          <p:cNvGrpSpPr/>
          <p:nvPr/>
        </p:nvGrpSpPr>
        <p:grpSpPr>
          <a:xfrm>
            <a:off x="370785" y="408884"/>
            <a:ext cx="7477815" cy="1153216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EFFEA9CC-2A75-4FF4-514F-B3E0272F74AB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E293835E-665E-4232-B4C4-66E9DB9FA8CA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4BEBE676-63A9-0610-608D-0C7A4516E7E4}"/>
              </a:ext>
            </a:extLst>
          </p:cNvPr>
          <p:cNvSpPr txBox="1"/>
          <p:nvPr/>
        </p:nvSpPr>
        <p:spPr>
          <a:xfrm>
            <a:off x="86417" y="391097"/>
            <a:ext cx="7519763" cy="690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28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Exploratory Data Analysis (EDA)</a:t>
            </a:r>
            <a:endParaRPr lang="en-US" sz="6600" dirty="0">
              <a:solidFill>
                <a:srgbClr val="000000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58BD25-7FFF-FB79-6E64-CDB1686C8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2" y="1649494"/>
            <a:ext cx="7729565" cy="42387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655884-B8A3-E76F-3C54-9D6AFA14D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22" y="1424678"/>
            <a:ext cx="7729565" cy="42387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6E830A-6B3C-AC7F-BA2D-5512BD1769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2" y="5975681"/>
            <a:ext cx="7305850" cy="39564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2C7E02-9ECA-D580-92E6-20D9013DA6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79" y="5878011"/>
            <a:ext cx="7486202" cy="40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1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581619-1454-6DEB-DD65-7DFC894A9CDC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8EBDAFE-3DD5-D223-6222-C7FEDDC7AC31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D94B3BF-4254-ACAB-2D83-F55AD8373D61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2F6C3688-DDEB-DF21-ACA3-69D4EC1A6F07}"/>
              </a:ext>
            </a:extLst>
          </p:cNvPr>
          <p:cNvGrpSpPr/>
          <p:nvPr/>
        </p:nvGrpSpPr>
        <p:grpSpPr>
          <a:xfrm>
            <a:off x="228601" y="266700"/>
            <a:ext cx="7477815" cy="1153216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129D59F-3D51-A6B4-0616-51F48B4938EE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FE8C52C2-6F32-C62E-C9E2-72670A7C364B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DDAC93FF-3FFD-92DC-B058-508399DD1244}"/>
              </a:ext>
            </a:extLst>
          </p:cNvPr>
          <p:cNvGrpSpPr/>
          <p:nvPr/>
        </p:nvGrpSpPr>
        <p:grpSpPr>
          <a:xfrm>
            <a:off x="370785" y="408884"/>
            <a:ext cx="7477815" cy="1153216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95B4228-B688-A628-8C0A-6544C5F429F0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D5C9064E-F641-15F3-B996-20476DDCCEFE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F785A57A-2451-6B23-15B1-DE73C86EC2AC}"/>
              </a:ext>
            </a:extLst>
          </p:cNvPr>
          <p:cNvSpPr txBox="1"/>
          <p:nvPr/>
        </p:nvSpPr>
        <p:spPr>
          <a:xfrm>
            <a:off x="86417" y="391097"/>
            <a:ext cx="7519763" cy="690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28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Exploratory Data Analysis (EDA)</a:t>
            </a:r>
            <a:endParaRPr lang="en-US" sz="6600" dirty="0">
              <a:solidFill>
                <a:srgbClr val="000000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49CC92-1984-89CD-1436-FA71FBF73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770127"/>
            <a:ext cx="8204246" cy="4542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1E0C4D-6D7B-FAD0-6B3E-D1EE689D9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731" y="1557661"/>
            <a:ext cx="8686817" cy="47552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AFA84D-DA97-CF5E-DAF6-F2BBB8ADD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8" y="6236419"/>
            <a:ext cx="7447905" cy="39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93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C49ACB-8D6B-7DD1-8B06-89A877544847}"/>
              </a:ext>
            </a:extLst>
          </p:cNvPr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901A00-7FA6-E9B6-1CB4-521522E6FF57}"/>
              </a:ext>
            </a:extLst>
          </p:cNvPr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89DC19E-2098-E9F6-282D-5EBD418CA0B5}"/>
              </a:ext>
            </a:extLst>
          </p:cNvPr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93EF4F1C-6B71-5ADC-B9D3-8ACE201E6712}"/>
              </a:ext>
            </a:extLst>
          </p:cNvPr>
          <p:cNvGrpSpPr/>
          <p:nvPr/>
        </p:nvGrpSpPr>
        <p:grpSpPr>
          <a:xfrm>
            <a:off x="228601" y="266700"/>
            <a:ext cx="7477815" cy="1153216"/>
            <a:chOff x="0" y="0"/>
            <a:chExt cx="27474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140C58ED-30F5-5798-AA5F-8B05F225B912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D8BCF4B-9A48-6CDC-DA49-09E0FCED05E1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B3BEE66E-213E-CEFA-E592-C333AF19CC73}"/>
              </a:ext>
            </a:extLst>
          </p:cNvPr>
          <p:cNvGrpSpPr/>
          <p:nvPr/>
        </p:nvGrpSpPr>
        <p:grpSpPr>
          <a:xfrm>
            <a:off x="370785" y="408884"/>
            <a:ext cx="7477815" cy="1153216"/>
            <a:chOff x="0" y="0"/>
            <a:chExt cx="27474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51A8A356-5AEC-E6BE-FC70-EE96B69BEDE3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2E024F60-686A-5CC3-7393-60B459834971}"/>
                </a:ext>
              </a:extLst>
            </p:cNvPr>
            <p:cNvSpPr txBox="1"/>
            <p:nvPr/>
          </p:nvSpPr>
          <p:spPr>
            <a:xfrm>
              <a:off x="0" y="-38100"/>
              <a:ext cx="2747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727E28C2-40F5-DA74-7155-DE61D808A591}"/>
              </a:ext>
            </a:extLst>
          </p:cNvPr>
          <p:cNvSpPr txBox="1"/>
          <p:nvPr/>
        </p:nvSpPr>
        <p:spPr>
          <a:xfrm>
            <a:off x="86417" y="391097"/>
            <a:ext cx="7519763" cy="690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2800" b="1" dirty="0">
                <a:effectLst/>
                <a:latin typeface="League Spartan" panose="020B0604020202020204" charset="0"/>
                <a:ea typeface="Calibri" panose="020F0502020204030204" pitchFamily="34" charset="0"/>
              </a:rPr>
              <a:t>Exploratory Data Analysis (EDA)</a:t>
            </a:r>
            <a:endParaRPr lang="en-US" sz="6600" dirty="0">
              <a:solidFill>
                <a:srgbClr val="000000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832162-9FD5-CE32-E303-F51F383B0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1915"/>
            <a:ext cx="7848600" cy="66053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B676EA-DE53-B94C-A8CC-F03170BA1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630" y="2271917"/>
            <a:ext cx="10205013" cy="66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64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1504</Words>
  <Application>Microsoft Office PowerPoint</Application>
  <PresentationFormat>Custom</PresentationFormat>
  <Paragraphs>212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Wingdings</vt:lpstr>
      <vt:lpstr>League Spartan</vt:lpstr>
      <vt:lpstr>Courier New</vt:lpstr>
      <vt:lpstr>DG Jory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Minimalist Project Presentation</dc:title>
  <cp:lastModifiedBy>Ashik Afroj</cp:lastModifiedBy>
  <cp:revision>24</cp:revision>
  <dcterms:created xsi:type="dcterms:W3CDTF">2006-08-16T00:00:00Z</dcterms:created>
  <dcterms:modified xsi:type="dcterms:W3CDTF">2024-12-21T06:36:18Z</dcterms:modified>
  <dc:identifier>DAGYfaELLfg</dc:identifier>
</cp:coreProperties>
</file>